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84" r:id="rId6"/>
    <p:sldId id="291" r:id="rId7"/>
    <p:sldId id="293" r:id="rId8"/>
    <p:sldId id="310" r:id="rId9"/>
    <p:sldId id="306" r:id="rId10"/>
    <p:sldId id="309" r:id="rId11"/>
    <p:sldId id="318" r:id="rId12"/>
    <p:sldId id="319" r:id="rId13"/>
    <p:sldId id="316" r:id="rId14"/>
    <p:sldId id="30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13" autoAdjust="0"/>
  </p:normalViewPr>
  <p:slideViewPr>
    <p:cSldViewPr snapToGrid="0" snapToObjects="1">
      <p:cViewPr>
        <p:scale>
          <a:sx n="81" d="100"/>
          <a:sy n="81" d="100"/>
        </p:scale>
        <p:origin x="-888" y="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688D67-C1B6-2C46-8517-89B82350244A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4B456A-C95F-594D-B137-0243BEEB1EFB}">
      <dgm:prSet phldrT="[Text]"/>
      <dgm:spPr/>
      <dgm:t>
        <a:bodyPr/>
        <a:lstStyle/>
        <a:p>
          <a:r>
            <a:rPr lang="en-US" dirty="0" smtClean="0"/>
            <a:t>PST will gain an appreciation for difference and the skills to create an equitable environment in their general education classroom.</a:t>
          </a:r>
          <a:endParaRPr lang="en-US" dirty="0"/>
        </a:p>
      </dgm:t>
    </dgm:pt>
    <dgm:pt modelId="{73C3CE00-5332-DE40-B471-B27B34211BA3}" type="parTrans" cxnId="{51428761-9646-444F-A47B-AA40ABC2BD66}">
      <dgm:prSet/>
      <dgm:spPr/>
      <dgm:t>
        <a:bodyPr/>
        <a:lstStyle/>
        <a:p>
          <a:endParaRPr lang="en-US"/>
        </a:p>
      </dgm:t>
    </dgm:pt>
    <dgm:pt modelId="{F6B8B60A-CAD2-8247-91F4-5FBE14E74AFF}" type="sibTrans" cxnId="{51428761-9646-444F-A47B-AA40ABC2BD66}">
      <dgm:prSet/>
      <dgm:spPr/>
      <dgm:t>
        <a:bodyPr/>
        <a:lstStyle/>
        <a:p>
          <a:endParaRPr lang="en-US"/>
        </a:p>
      </dgm:t>
    </dgm:pt>
    <dgm:pt modelId="{8D9B83BA-0472-BD47-8387-E8152C6912DF}">
      <dgm:prSet phldrT="[Text]"/>
      <dgm:spPr>
        <a:solidFill>
          <a:schemeClr val="accent1">
            <a:alpha val="27000"/>
          </a:schemeClr>
        </a:solidFill>
      </dgm:spPr>
      <dgm:t>
        <a:bodyPr/>
        <a:lstStyle/>
        <a:p>
          <a:r>
            <a:rPr lang="en-US" dirty="0" smtClean="0">
              <a:solidFill>
                <a:srgbClr val="CBC9B0"/>
              </a:solidFill>
            </a:rPr>
            <a:t>PST will be able to:</a:t>
          </a:r>
        </a:p>
        <a:p>
          <a:r>
            <a:rPr lang="en-US" dirty="0" smtClean="0">
              <a:solidFill>
                <a:srgbClr val="CBC9B0"/>
              </a:solidFill>
            </a:rPr>
            <a:t>(a) locate and identify evidence-based resources even if they are not available in their school </a:t>
          </a:r>
        </a:p>
        <a:p>
          <a:r>
            <a:rPr lang="en-US" dirty="0" smtClean="0">
              <a:solidFill>
                <a:srgbClr val="CBC9B0"/>
              </a:solidFill>
            </a:rPr>
            <a:t>(b) use tools and resources to increase accessibility in the general education classroom for specific disability categories</a:t>
          </a:r>
          <a:endParaRPr lang="en-US" dirty="0">
            <a:solidFill>
              <a:srgbClr val="CBC9B0"/>
            </a:solidFill>
          </a:endParaRPr>
        </a:p>
      </dgm:t>
    </dgm:pt>
    <dgm:pt modelId="{EEAE498A-FC7E-2543-B152-65BBFC0BB988}" type="parTrans" cxnId="{A0902624-DE86-CE49-93BA-9FFF36B5575D}">
      <dgm:prSet/>
      <dgm:spPr>
        <a:solidFill>
          <a:schemeClr val="accent1">
            <a:alpha val="27000"/>
          </a:schemeClr>
        </a:solidFill>
      </dgm:spPr>
      <dgm:t>
        <a:bodyPr/>
        <a:lstStyle/>
        <a:p>
          <a:endParaRPr lang="en-US"/>
        </a:p>
      </dgm:t>
    </dgm:pt>
    <dgm:pt modelId="{D25AEEAB-466A-314D-A97E-1A093F6C6B11}" type="sibTrans" cxnId="{A0902624-DE86-CE49-93BA-9FFF36B5575D}">
      <dgm:prSet/>
      <dgm:spPr/>
      <dgm:t>
        <a:bodyPr/>
        <a:lstStyle/>
        <a:p>
          <a:endParaRPr lang="en-US"/>
        </a:p>
      </dgm:t>
    </dgm:pt>
    <dgm:pt modelId="{26517B00-240C-8942-B059-930F5C1A0D77}">
      <dgm:prSet phldrT="[Text]" custT="1"/>
      <dgm:spPr>
        <a:solidFill>
          <a:schemeClr val="accent1">
            <a:alpha val="27000"/>
          </a:schemeClr>
        </a:solidFill>
      </dgm:spPr>
      <dgm:t>
        <a:bodyPr/>
        <a:lstStyle/>
        <a:p>
          <a:r>
            <a:rPr lang="en-US" sz="1200" dirty="0" smtClean="0">
              <a:solidFill>
                <a:srgbClr val="CBC9B0"/>
              </a:solidFill>
            </a:rPr>
            <a:t>PST will be able to:</a:t>
          </a:r>
        </a:p>
        <a:p>
          <a:r>
            <a:rPr lang="en-US" sz="1200" dirty="0" smtClean="0">
              <a:solidFill>
                <a:srgbClr val="CBC9B0"/>
              </a:solidFill>
            </a:rPr>
            <a:t>(a) read and interpret an IEP</a:t>
          </a:r>
        </a:p>
        <a:p>
          <a:r>
            <a:rPr lang="en-US" sz="1200" dirty="0" smtClean="0">
              <a:solidFill>
                <a:srgbClr val="CBC9B0"/>
              </a:solidFill>
            </a:rPr>
            <a:t>(b) identify portions of the IEP that are applicable to their practice </a:t>
          </a:r>
        </a:p>
        <a:p>
          <a:r>
            <a:rPr lang="en-US" sz="1200" dirty="0" smtClean="0">
              <a:solidFill>
                <a:srgbClr val="CBC9B0"/>
              </a:solidFill>
            </a:rPr>
            <a:t>(c) use data to make pedagogical decisions around disability </a:t>
          </a:r>
        </a:p>
        <a:p>
          <a:r>
            <a:rPr lang="en-US" sz="1200" dirty="0" smtClean="0">
              <a:solidFill>
                <a:srgbClr val="CBC9B0"/>
              </a:solidFill>
            </a:rPr>
            <a:t>(d) implement the IEP in a general education lesson plan</a:t>
          </a:r>
          <a:endParaRPr lang="en-US" sz="1200" dirty="0">
            <a:solidFill>
              <a:srgbClr val="CBC9B0"/>
            </a:solidFill>
          </a:endParaRPr>
        </a:p>
      </dgm:t>
    </dgm:pt>
    <dgm:pt modelId="{28681640-4DCD-BF4B-A726-23C54CC9E805}" type="parTrans" cxnId="{65C904F2-6ACA-F149-869B-6CC9B59A4E0A}">
      <dgm:prSet/>
      <dgm:spPr>
        <a:solidFill>
          <a:schemeClr val="accent1">
            <a:alpha val="27000"/>
          </a:schemeClr>
        </a:solidFill>
      </dgm:spPr>
      <dgm:t>
        <a:bodyPr/>
        <a:lstStyle/>
        <a:p>
          <a:endParaRPr lang="en-US"/>
        </a:p>
      </dgm:t>
    </dgm:pt>
    <dgm:pt modelId="{395A9FB6-2438-374F-B3BE-316EDF4F7ADE}" type="sibTrans" cxnId="{65C904F2-6ACA-F149-869B-6CC9B59A4E0A}">
      <dgm:prSet/>
      <dgm:spPr/>
      <dgm:t>
        <a:bodyPr/>
        <a:lstStyle/>
        <a:p>
          <a:endParaRPr lang="en-US"/>
        </a:p>
      </dgm:t>
    </dgm:pt>
    <dgm:pt modelId="{248B2719-0D53-7B44-BAC0-64A85959EF1E}">
      <dgm:prSet custT="1"/>
      <dgm:spPr>
        <a:solidFill>
          <a:schemeClr val="accent1">
            <a:alpha val="37000"/>
          </a:schemeClr>
        </a:solidFill>
      </dgm:spPr>
      <dgm:t>
        <a:bodyPr/>
        <a:lstStyle/>
        <a:p>
          <a:r>
            <a:rPr lang="en-US" sz="120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PST will be able to:</a:t>
          </a:r>
        </a:p>
        <a:p>
          <a:r>
            <a:rPr lang="en-US" sz="120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(a) write a lesson using an end of year portfolio template </a:t>
          </a:r>
        </a:p>
        <a:p>
          <a:r>
            <a:rPr lang="en-US" sz="1200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(b) incorporate Universal Design for Learning and differentiated instruction in their lesson planning</a:t>
          </a:r>
          <a:endParaRPr lang="en-US" sz="1200" b="1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025CF2CE-BD4C-144A-8E43-9FBCB1F262CB}" type="parTrans" cxnId="{13A0E5A1-9C9F-7942-83B9-4AEBDCCF60B4}">
      <dgm:prSet/>
      <dgm:spPr>
        <a:solidFill>
          <a:schemeClr val="accent1">
            <a:alpha val="48000"/>
          </a:schemeClr>
        </a:solidFill>
      </dgm:spPr>
      <dgm:t>
        <a:bodyPr/>
        <a:lstStyle/>
        <a:p>
          <a:endParaRPr lang="en-US"/>
        </a:p>
      </dgm:t>
    </dgm:pt>
    <dgm:pt modelId="{A9458BFC-2316-0D4F-8A7D-C6FAEC04130E}" type="sibTrans" cxnId="{13A0E5A1-9C9F-7942-83B9-4AEBDCCF60B4}">
      <dgm:prSet/>
      <dgm:spPr/>
      <dgm:t>
        <a:bodyPr/>
        <a:lstStyle/>
        <a:p>
          <a:endParaRPr lang="en-US"/>
        </a:p>
      </dgm:t>
    </dgm:pt>
    <dgm:pt modelId="{0F5B4F4A-50BD-E14C-A3BE-22D90216B9A0}">
      <dgm:prSet custT="1"/>
      <dgm:spPr>
        <a:solidFill>
          <a:schemeClr val="accent1">
            <a:hueOff val="0"/>
            <a:satOff val="0"/>
            <a:lumOff val="0"/>
            <a:alpha val="37000"/>
          </a:schemeClr>
        </a:solidFill>
      </dgm:spPr>
      <dgm:t>
        <a:bodyPr/>
        <a:lstStyle/>
        <a:p>
          <a:r>
            <a:rPr lang="en-US" sz="1200" b="0" dirty="0" smtClean="0">
              <a:solidFill>
                <a:srgbClr val="CBC9B0"/>
              </a:solidFill>
            </a:rPr>
            <a:t>PST will have:</a:t>
          </a:r>
        </a:p>
        <a:p>
          <a:r>
            <a:rPr lang="en-US" sz="1200" b="0" dirty="0" smtClean="0">
              <a:solidFill>
                <a:srgbClr val="CBC9B0"/>
              </a:solidFill>
            </a:rPr>
            <a:t>(a) an understanding of the foundations of disability law</a:t>
          </a:r>
        </a:p>
        <a:p>
          <a:r>
            <a:rPr lang="en-US" sz="1200" b="0" dirty="0" smtClean="0">
              <a:solidFill>
                <a:srgbClr val="CBC9B0"/>
              </a:solidFill>
            </a:rPr>
            <a:t>(b) an understanding of the disability law's impact on the profession and interactions with families</a:t>
          </a:r>
        </a:p>
        <a:p>
          <a:r>
            <a:rPr lang="en-US" sz="1200" b="0" dirty="0" smtClean="0">
              <a:solidFill>
                <a:srgbClr val="CBC9B0"/>
              </a:solidFill>
            </a:rPr>
            <a:t>(c) an awareness of student and family needs in IEP development and implementation </a:t>
          </a:r>
          <a:endParaRPr lang="en-US" sz="1200" b="0" dirty="0">
            <a:solidFill>
              <a:srgbClr val="CBC9B0"/>
            </a:solidFill>
          </a:endParaRPr>
        </a:p>
      </dgm:t>
    </dgm:pt>
    <dgm:pt modelId="{FF45938A-F148-6446-869A-6FC4866A66E2}" type="parTrans" cxnId="{665AEC71-9567-6F4F-B775-9F3434C8DAA0}">
      <dgm:prSet/>
      <dgm:spPr>
        <a:solidFill>
          <a:schemeClr val="accent1">
            <a:tint val="60000"/>
            <a:hueOff val="0"/>
            <a:satOff val="0"/>
            <a:lumOff val="0"/>
            <a:alpha val="42000"/>
          </a:schemeClr>
        </a:solidFill>
      </dgm:spPr>
      <dgm:t>
        <a:bodyPr/>
        <a:lstStyle/>
        <a:p>
          <a:endParaRPr lang="en-US"/>
        </a:p>
      </dgm:t>
    </dgm:pt>
    <dgm:pt modelId="{A48311B6-6D42-E948-8F71-573B77A2FBCF}" type="sibTrans" cxnId="{665AEC71-9567-6F4F-B775-9F3434C8DAA0}">
      <dgm:prSet/>
      <dgm:spPr/>
      <dgm:t>
        <a:bodyPr/>
        <a:lstStyle/>
        <a:p>
          <a:endParaRPr lang="en-US"/>
        </a:p>
      </dgm:t>
    </dgm:pt>
    <dgm:pt modelId="{330D6FBD-7ECC-974E-8FE8-270C1E402D9B}" type="pres">
      <dgm:prSet presAssocID="{20688D67-C1B6-2C46-8517-89B82350244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E7701B-49A3-0A48-8921-450513D1B2E9}" type="pres">
      <dgm:prSet presAssocID="{264B456A-C95F-594D-B137-0243BEEB1EFB}" presName="centerShape" presStyleLbl="node0" presStyleIdx="0" presStyleCnt="1" custScaleX="147171" custScaleY="149514" custLinFactNeighborX="-452" custLinFactNeighborY="-24027"/>
      <dgm:spPr/>
      <dgm:t>
        <a:bodyPr/>
        <a:lstStyle/>
        <a:p>
          <a:endParaRPr lang="en-US"/>
        </a:p>
      </dgm:t>
    </dgm:pt>
    <dgm:pt modelId="{E957ED07-9347-6440-854B-92A29C9AC4D7}" type="pres">
      <dgm:prSet presAssocID="{EEAE498A-FC7E-2543-B152-65BBFC0BB988}" presName="parTrans" presStyleLbl="bgSibTrans2D1" presStyleIdx="0" presStyleCnt="4" custLinFactNeighborX="26505" custLinFactNeighborY="85868"/>
      <dgm:spPr/>
      <dgm:t>
        <a:bodyPr/>
        <a:lstStyle/>
        <a:p>
          <a:endParaRPr lang="en-US"/>
        </a:p>
      </dgm:t>
    </dgm:pt>
    <dgm:pt modelId="{196311D8-9CEA-FC42-A403-366B685D8B47}" type="pres">
      <dgm:prSet presAssocID="{8D9B83BA-0472-BD47-8387-E8152C6912DF}" presName="node" presStyleLbl="node1" presStyleIdx="0" presStyleCnt="4" custScaleX="96551" custScaleY="147573" custRadScaleRad="97677" custRadScaleInc="-550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C6F3E3-589C-0F41-A086-69A50525010B}" type="pres">
      <dgm:prSet presAssocID="{28681640-4DCD-BF4B-A726-23C54CC9E805}" presName="parTrans" presStyleLbl="bgSibTrans2D1" presStyleIdx="1" presStyleCnt="4" custLinFactY="-10088" custLinFactNeighborX="30661" custLinFactNeighborY="-100000"/>
      <dgm:spPr/>
      <dgm:t>
        <a:bodyPr/>
        <a:lstStyle/>
        <a:p>
          <a:endParaRPr lang="en-US"/>
        </a:p>
      </dgm:t>
    </dgm:pt>
    <dgm:pt modelId="{DC668A13-7840-F447-9730-09F3A215DC5D}" type="pres">
      <dgm:prSet presAssocID="{26517B00-240C-8942-B059-930F5C1A0D77}" presName="node" presStyleLbl="node1" presStyleIdx="1" presStyleCnt="4" custScaleX="97748" custScaleY="175187" custRadScaleRad="139217" custRadScaleInc="-662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E97802-1C5F-634D-B73E-79C4B55AFFBE}" type="pres">
      <dgm:prSet presAssocID="{FF45938A-F148-6446-869A-6FC4866A66E2}" presName="parTrans" presStyleLbl="bgSibTrans2D1" presStyleIdx="2" presStyleCnt="4" custLinFactY="-36509" custLinFactNeighborX="-42334" custLinFactNeighborY="-100000"/>
      <dgm:spPr/>
      <dgm:t>
        <a:bodyPr/>
        <a:lstStyle/>
        <a:p>
          <a:endParaRPr lang="en-US"/>
        </a:p>
      </dgm:t>
    </dgm:pt>
    <dgm:pt modelId="{AE53941E-5B7E-9149-B7EE-EC142B277ED0}" type="pres">
      <dgm:prSet presAssocID="{0F5B4F4A-50BD-E14C-A3BE-22D90216B9A0}" presName="node" presStyleLbl="node1" presStyleIdx="2" presStyleCnt="4" custScaleX="91779" custScaleY="156284" custRadScaleRad="123611" custRadScaleInc="60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8F7ED-0D58-234F-9E55-628A2857986C}" type="pres">
      <dgm:prSet presAssocID="{025CF2CE-BD4C-144A-8E43-9FBCB1F262CB}" presName="parTrans" presStyleLbl="bgSibTrans2D1" presStyleIdx="3" presStyleCnt="4" custLinFactNeighborX="-25284" custLinFactNeighborY="92474"/>
      <dgm:spPr/>
      <dgm:t>
        <a:bodyPr/>
        <a:lstStyle/>
        <a:p>
          <a:endParaRPr lang="en-US"/>
        </a:p>
      </dgm:t>
    </dgm:pt>
    <dgm:pt modelId="{429D072E-4D51-1C44-A3C5-7B322A5E7010}" type="pres">
      <dgm:prSet presAssocID="{248B2719-0D53-7B44-BAC0-64A85959EF1E}" presName="node" presStyleLbl="node1" presStyleIdx="3" presStyleCnt="4" custScaleX="85874" custScaleY="139352" custRadScaleRad="97305" custRadScaleInc="496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D887CB-D349-E247-AA9B-2D517DBD9FFA}" type="presOf" srcId="{025CF2CE-BD4C-144A-8E43-9FBCB1F262CB}" destId="{0428F7ED-0D58-234F-9E55-628A2857986C}" srcOrd="0" destOrd="0" presId="urn:microsoft.com/office/officeart/2005/8/layout/radial4"/>
    <dgm:cxn modelId="{665AEC71-9567-6F4F-B775-9F3434C8DAA0}" srcId="{264B456A-C95F-594D-B137-0243BEEB1EFB}" destId="{0F5B4F4A-50BD-E14C-A3BE-22D90216B9A0}" srcOrd="2" destOrd="0" parTransId="{FF45938A-F148-6446-869A-6FC4866A66E2}" sibTransId="{A48311B6-6D42-E948-8F71-573B77A2FBCF}"/>
    <dgm:cxn modelId="{51428761-9646-444F-A47B-AA40ABC2BD66}" srcId="{20688D67-C1B6-2C46-8517-89B82350244A}" destId="{264B456A-C95F-594D-B137-0243BEEB1EFB}" srcOrd="0" destOrd="0" parTransId="{73C3CE00-5332-DE40-B471-B27B34211BA3}" sibTransId="{F6B8B60A-CAD2-8247-91F4-5FBE14E74AFF}"/>
    <dgm:cxn modelId="{E70BCD99-D478-4241-80FB-0591AB31907A}" type="presOf" srcId="{28681640-4DCD-BF4B-A726-23C54CC9E805}" destId="{0DC6F3E3-589C-0F41-A086-69A50525010B}" srcOrd="0" destOrd="0" presId="urn:microsoft.com/office/officeart/2005/8/layout/radial4"/>
    <dgm:cxn modelId="{34B7B73C-F6C9-F84E-A349-162A318E8E90}" type="presOf" srcId="{8D9B83BA-0472-BD47-8387-E8152C6912DF}" destId="{196311D8-9CEA-FC42-A403-366B685D8B47}" srcOrd="0" destOrd="0" presId="urn:microsoft.com/office/officeart/2005/8/layout/radial4"/>
    <dgm:cxn modelId="{0CA74509-FECF-A649-9FF3-D27976B2F9E3}" type="presOf" srcId="{20688D67-C1B6-2C46-8517-89B82350244A}" destId="{330D6FBD-7ECC-974E-8FE8-270C1E402D9B}" srcOrd="0" destOrd="0" presId="urn:microsoft.com/office/officeart/2005/8/layout/radial4"/>
    <dgm:cxn modelId="{65C904F2-6ACA-F149-869B-6CC9B59A4E0A}" srcId="{264B456A-C95F-594D-B137-0243BEEB1EFB}" destId="{26517B00-240C-8942-B059-930F5C1A0D77}" srcOrd="1" destOrd="0" parTransId="{28681640-4DCD-BF4B-A726-23C54CC9E805}" sibTransId="{395A9FB6-2438-374F-B3BE-316EDF4F7ADE}"/>
    <dgm:cxn modelId="{FDAA0E38-3F76-1E4B-9857-8BB7B55DAFE3}" type="presOf" srcId="{EEAE498A-FC7E-2543-B152-65BBFC0BB988}" destId="{E957ED07-9347-6440-854B-92A29C9AC4D7}" srcOrd="0" destOrd="0" presId="urn:microsoft.com/office/officeart/2005/8/layout/radial4"/>
    <dgm:cxn modelId="{13A0E5A1-9C9F-7942-83B9-4AEBDCCF60B4}" srcId="{264B456A-C95F-594D-B137-0243BEEB1EFB}" destId="{248B2719-0D53-7B44-BAC0-64A85959EF1E}" srcOrd="3" destOrd="0" parTransId="{025CF2CE-BD4C-144A-8E43-9FBCB1F262CB}" sibTransId="{A9458BFC-2316-0D4F-8A7D-C6FAEC04130E}"/>
    <dgm:cxn modelId="{E71E3D70-2A92-5A49-A624-4DFEA3F1982B}" type="presOf" srcId="{248B2719-0D53-7B44-BAC0-64A85959EF1E}" destId="{429D072E-4D51-1C44-A3C5-7B322A5E7010}" srcOrd="0" destOrd="0" presId="urn:microsoft.com/office/officeart/2005/8/layout/radial4"/>
    <dgm:cxn modelId="{266D9367-7D64-C947-AB55-EB1B3CAF24F4}" type="presOf" srcId="{264B456A-C95F-594D-B137-0243BEEB1EFB}" destId="{01E7701B-49A3-0A48-8921-450513D1B2E9}" srcOrd="0" destOrd="0" presId="urn:microsoft.com/office/officeart/2005/8/layout/radial4"/>
    <dgm:cxn modelId="{3CFAC0EC-B335-2C48-BBE0-5E40D3F9F76E}" type="presOf" srcId="{26517B00-240C-8942-B059-930F5C1A0D77}" destId="{DC668A13-7840-F447-9730-09F3A215DC5D}" srcOrd="0" destOrd="0" presId="urn:microsoft.com/office/officeart/2005/8/layout/radial4"/>
    <dgm:cxn modelId="{A0902624-DE86-CE49-93BA-9FFF36B5575D}" srcId="{264B456A-C95F-594D-B137-0243BEEB1EFB}" destId="{8D9B83BA-0472-BD47-8387-E8152C6912DF}" srcOrd="0" destOrd="0" parTransId="{EEAE498A-FC7E-2543-B152-65BBFC0BB988}" sibTransId="{D25AEEAB-466A-314D-A97E-1A093F6C6B11}"/>
    <dgm:cxn modelId="{4344977E-72BC-E849-B384-ECA0702F7F1F}" type="presOf" srcId="{FF45938A-F148-6446-869A-6FC4866A66E2}" destId="{1FE97802-1C5F-634D-B73E-79C4B55AFFBE}" srcOrd="0" destOrd="0" presId="urn:microsoft.com/office/officeart/2005/8/layout/radial4"/>
    <dgm:cxn modelId="{ACEC8B69-F4C2-D449-A84E-C8424EF60A6B}" type="presOf" srcId="{0F5B4F4A-50BD-E14C-A3BE-22D90216B9A0}" destId="{AE53941E-5B7E-9149-B7EE-EC142B277ED0}" srcOrd="0" destOrd="0" presId="urn:microsoft.com/office/officeart/2005/8/layout/radial4"/>
    <dgm:cxn modelId="{EFD8AD2D-F595-164C-8880-E2CCE14EF695}" type="presParOf" srcId="{330D6FBD-7ECC-974E-8FE8-270C1E402D9B}" destId="{01E7701B-49A3-0A48-8921-450513D1B2E9}" srcOrd="0" destOrd="0" presId="urn:microsoft.com/office/officeart/2005/8/layout/radial4"/>
    <dgm:cxn modelId="{C5E97EC2-6B9B-B240-A334-28074BC6C811}" type="presParOf" srcId="{330D6FBD-7ECC-974E-8FE8-270C1E402D9B}" destId="{E957ED07-9347-6440-854B-92A29C9AC4D7}" srcOrd="1" destOrd="0" presId="urn:microsoft.com/office/officeart/2005/8/layout/radial4"/>
    <dgm:cxn modelId="{14DEB73B-A690-B842-9D98-89AE714DF5D9}" type="presParOf" srcId="{330D6FBD-7ECC-974E-8FE8-270C1E402D9B}" destId="{196311D8-9CEA-FC42-A403-366B685D8B47}" srcOrd="2" destOrd="0" presId="urn:microsoft.com/office/officeart/2005/8/layout/radial4"/>
    <dgm:cxn modelId="{50B6E805-B79E-A54E-AC15-9966AB7E7951}" type="presParOf" srcId="{330D6FBD-7ECC-974E-8FE8-270C1E402D9B}" destId="{0DC6F3E3-589C-0F41-A086-69A50525010B}" srcOrd="3" destOrd="0" presId="urn:microsoft.com/office/officeart/2005/8/layout/radial4"/>
    <dgm:cxn modelId="{DDB7D4EF-BA38-0E49-97CB-4AF804F26E25}" type="presParOf" srcId="{330D6FBD-7ECC-974E-8FE8-270C1E402D9B}" destId="{DC668A13-7840-F447-9730-09F3A215DC5D}" srcOrd="4" destOrd="0" presId="urn:microsoft.com/office/officeart/2005/8/layout/radial4"/>
    <dgm:cxn modelId="{D7EEBA2B-AAC8-0C4A-BFEB-03F3FE408AED}" type="presParOf" srcId="{330D6FBD-7ECC-974E-8FE8-270C1E402D9B}" destId="{1FE97802-1C5F-634D-B73E-79C4B55AFFBE}" srcOrd="5" destOrd="0" presId="urn:microsoft.com/office/officeart/2005/8/layout/radial4"/>
    <dgm:cxn modelId="{5DF20200-85F1-8E41-866D-129B97969D36}" type="presParOf" srcId="{330D6FBD-7ECC-974E-8FE8-270C1E402D9B}" destId="{AE53941E-5B7E-9149-B7EE-EC142B277ED0}" srcOrd="6" destOrd="0" presId="urn:microsoft.com/office/officeart/2005/8/layout/radial4"/>
    <dgm:cxn modelId="{3CB99812-7CE9-1147-898D-3A1870325E19}" type="presParOf" srcId="{330D6FBD-7ECC-974E-8FE8-270C1E402D9B}" destId="{0428F7ED-0D58-234F-9E55-628A2857986C}" srcOrd="7" destOrd="0" presId="urn:microsoft.com/office/officeart/2005/8/layout/radial4"/>
    <dgm:cxn modelId="{46AAD725-82A5-374A-8033-6FD3AE464EB3}" type="presParOf" srcId="{330D6FBD-7ECC-974E-8FE8-270C1E402D9B}" destId="{429D072E-4D51-1C44-A3C5-7B322A5E701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7701B-49A3-0A48-8921-450513D1B2E9}">
      <dsp:nvSpPr>
        <dsp:cNvPr id="0" name=""/>
        <dsp:cNvSpPr/>
      </dsp:nvSpPr>
      <dsp:spPr>
        <a:xfrm>
          <a:off x="2330317" y="1291491"/>
          <a:ext cx="3039103" cy="30874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PST will gain an appreciation for difference and the skills to create an equitable environment in their general education classroom.</a:t>
          </a:r>
          <a:endParaRPr lang="en-US" sz="1900" kern="1200" dirty="0"/>
        </a:p>
      </dsp:txBody>
      <dsp:txXfrm>
        <a:off x="2775383" y="1743643"/>
        <a:ext cx="2148971" cy="2183182"/>
      </dsp:txXfrm>
    </dsp:sp>
    <dsp:sp modelId="{E957ED07-9347-6440-854B-92A29C9AC4D7}">
      <dsp:nvSpPr>
        <dsp:cNvPr id="0" name=""/>
        <dsp:cNvSpPr/>
      </dsp:nvSpPr>
      <dsp:spPr>
        <a:xfrm rot="8751577">
          <a:off x="1359289" y="4454731"/>
          <a:ext cx="1760081" cy="58852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alpha val="27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6311D8-9CEA-FC42-A403-366B685D8B47}">
      <dsp:nvSpPr>
        <dsp:cNvPr id="0" name=""/>
        <dsp:cNvSpPr/>
      </dsp:nvSpPr>
      <dsp:spPr>
        <a:xfrm>
          <a:off x="97390" y="3579522"/>
          <a:ext cx="1894103" cy="2316027"/>
        </a:xfrm>
        <a:prstGeom prst="roundRect">
          <a:avLst>
            <a:gd name="adj" fmla="val 10000"/>
          </a:avLst>
        </a:prstGeom>
        <a:solidFill>
          <a:schemeClr val="accent1">
            <a:alpha val="27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CBC9B0"/>
              </a:solidFill>
            </a:rPr>
            <a:t>PST will be able to: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CBC9B0"/>
              </a:solidFill>
            </a:rPr>
            <a:t>(a) locate and identify evidence-based resources even if they are not available in their school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CBC9B0"/>
              </a:solidFill>
            </a:rPr>
            <a:t>(b) use tools and resources to increase accessibility in the general education classroom for specific disability categories</a:t>
          </a:r>
          <a:endParaRPr lang="en-US" sz="1200" kern="1200" dirty="0">
            <a:solidFill>
              <a:srgbClr val="CBC9B0"/>
            </a:solidFill>
          </a:endParaRPr>
        </a:p>
      </dsp:txBody>
      <dsp:txXfrm>
        <a:off x="152866" y="3634998"/>
        <a:ext cx="1783151" cy="2205075"/>
      </dsp:txXfrm>
    </dsp:sp>
    <dsp:sp modelId="{0DC6F3E3-589C-0F41-A086-69A50525010B}">
      <dsp:nvSpPr>
        <dsp:cNvPr id="0" name=""/>
        <dsp:cNvSpPr/>
      </dsp:nvSpPr>
      <dsp:spPr>
        <a:xfrm rot="11889062">
          <a:off x="1363634" y="1169096"/>
          <a:ext cx="1436989" cy="58852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alpha val="27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668A13-7840-F447-9730-09F3A215DC5D}">
      <dsp:nvSpPr>
        <dsp:cNvPr id="0" name=""/>
        <dsp:cNvSpPr/>
      </dsp:nvSpPr>
      <dsp:spPr>
        <a:xfrm>
          <a:off x="0" y="512731"/>
          <a:ext cx="1917585" cy="2749404"/>
        </a:xfrm>
        <a:prstGeom prst="roundRect">
          <a:avLst>
            <a:gd name="adj" fmla="val 10000"/>
          </a:avLst>
        </a:prstGeom>
        <a:solidFill>
          <a:schemeClr val="accent1">
            <a:alpha val="27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CBC9B0"/>
              </a:solidFill>
            </a:rPr>
            <a:t>PST will be able to: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CBC9B0"/>
              </a:solidFill>
            </a:rPr>
            <a:t>(a) read and interpret an IEP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CBC9B0"/>
              </a:solidFill>
            </a:rPr>
            <a:t>(b) identify portions of the IEP that are applicable to their practice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CBC9B0"/>
              </a:solidFill>
            </a:rPr>
            <a:t>(c) use data to make pedagogical decisions around disability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CBC9B0"/>
              </a:solidFill>
            </a:rPr>
            <a:t>(d) implement the IEP in a general education lesson plan</a:t>
          </a:r>
          <a:endParaRPr lang="en-US" sz="1200" kern="1200" dirty="0">
            <a:solidFill>
              <a:srgbClr val="CBC9B0"/>
            </a:solidFill>
          </a:endParaRPr>
        </a:p>
      </dsp:txBody>
      <dsp:txXfrm>
        <a:off x="56164" y="568895"/>
        <a:ext cx="1805257" cy="2637076"/>
      </dsp:txXfrm>
    </dsp:sp>
    <dsp:sp modelId="{1FE97802-1C5F-634D-B73E-79C4B55AFFBE}">
      <dsp:nvSpPr>
        <dsp:cNvPr id="0" name=""/>
        <dsp:cNvSpPr/>
      </dsp:nvSpPr>
      <dsp:spPr>
        <a:xfrm rot="20654223">
          <a:off x="4770252" y="1110779"/>
          <a:ext cx="1408083" cy="58852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 val="42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53941E-5B7E-9149-B7EE-EC142B277ED0}">
      <dsp:nvSpPr>
        <dsp:cNvPr id="0" name=""/>
        <dsp:cNvSpPr/>
      </dsp:nvSpPr>
      <dsp:spPr>
        <a:xfrm>
          <a:off x="5847714" y="790811"/>
          <a:ext cx="1800487" cy="24527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37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rgbClr val="CBC9B0"/>
              </a:solidFill>
            </a:rPr>
            <a:t>PST will have: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rgbClr val="CBC9B0"/>
              </a:solidFill>
            </a:rPr>
            <a:t>(a) an understanding of the foundations of disability law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rgbClr val="CBC9B0"/>
              </a:solidFill>
            </a:rPr>
            <a:t>(b) an understanding of the disability law's impact on the profession and interactions with families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rgbClr val="CBC9B0"/>
              </a:solidFill>
            </a:rPr>
            <a:t>(c) an awareness of student and family needs in IEP development and implementation </a:t>
          </a:r>
          <a:endParaRPr lang="en-US" sz="1200" b="0" kern="1200" dirty="0">
            <a:solidFill>
              <a:srgbClr val="CBC9B0"/>
            </a:solidFill>
          </a:endParaRPr>
        </a:p>
      </dsp:txBody>
      <dsp:txXfrm>
        <a:off x="5900448" y="843545"/>
        <a:ext cx="1695019" cy="2347271"/>
      </dsp:txXfrm>
    </dsp:sp>
    <dsp:sp modelId="{0428F7ED-0D58-234F-9E55-628A2857986C}">
      <dsp:nvSpPr>
        <dsp:cNvPr id="0" name=""/>
        <dsp:cNvSpPr/>
      </dsp:nvSpPr>
      <dsp:spPr>
        <a:xfrm rot="1910661">
          <a:off x="4659795" y="4404654"/>
          <a:ext cx="1745990" cy="58852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alpha val="48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9D072E-4D51-1C44-A3C5-7B322A5E7010}">
      <dsp:nvSpPr>
        <dsp:cNvPr id="0" name=""/>
        <dsp:cNvSpPr/>
      </dsp:nvSpPr>
      <dsp:spPr>
        <a:xfrm>
          <a:off x="5873520" y="3521783"/>
          <a:ext cx="1684645" cy="2187006"/>
        </a:xfrm>
        <a:prstGeom prst="roundRect">
          <a:avLst>
            <a:gd name="adj" fmla="val 10000"/>
          </a:avLst>
        </a:prstGeom>
        <a:solidFill>
          <a:schemeClr val="accent1">
            <a:alpha val="37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PST will be able to: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(a) write a lesson using an end of year portfolio template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(b) incorporate Universal Design for Learning and differentiated instruction in their lesson planning</a:t>
          </a:r>
          <a:endParaRPr lang="en-US" sz="1200" b="1" kern="1200" dirty="0">
            <a:solidFill>
              <a:schemeClr val="accent1">
                <a:lumMod val="60000"/>
                <a:lumOff val="40000"/>
              </a:schemeClr>
            </a:solidFill>
          </a:endParaRPr>
        </a:p>
      </dsp:txBody>
      <dsp:txXfrm>
        <a:off x="5922862" y="3571125"/>
        <a:ext cx="1585961" cy="2088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79899-E130-814C-BD2C-0B39C111E8B6}" type="datetimeFigureOut">
              <a:rPr lang="en-US" smtClean="0"/>
              <a:t>10/3/14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76C49-5773-2248-B464-DEC3DDAC2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06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76C49-5773-2248-B464-DEC3DDAC2A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95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76C49-5773-2248-B464-DEC3DDAC2A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90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76C49-5773-2248-B464-DEC3DDAC2A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33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76C49-5773-2248-B464-DEC3DDAC2A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50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B9D4AE-2371-7E4A-865A-E818BB33E0B2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76C49-5773-2248-B464-DEC3DDAC2A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99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76C49-5773-2248-B464-DEC3DDAC2A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41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779E-B070-7C4B-B506-5C18C577109F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1DC2-49E3-BA44-986D-1CDA64E92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779E-B070-7C4B-B506-5C18C577109F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1DC2-49E3-BA44-986D-1CDA64E92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779E-B070-7C4B-B506-5C18C577109F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1DC2-49E3-BA44-986D-1CDA64E92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779E-B070-7C4B-B506-5C18C577109F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1DC2-49E3-BA44-986D-1CDA64E92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779E-B070-7C4B-B506-5C18C577109F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1DC2-49E3-BA44-986D-1CDA64E92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779E-B070-7C4B-B506-5C18C577109F}" type="datetimeFigureOut">
              <a:rPr lang="en-US" smtClean="0"/>
              <a:t>10/3/14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1DC2-49E3-BA44-986D-1CDA64E92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779E-B070-7C4B-B506-5C18C577109F}" type="datetimeFigureOut">
              <a:rPr lang="en-US" smtClean="0"/>
              <a:t>10/3/14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1DC2-49E3-BA44-986D-1CDA64E92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779E-B070-7C4B-B506-5C18C577109F}" type="datetimeFigureOut">
              <a:rPr lang="en-US" smtClean="0"/>
              <a:t>10/3/14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1DC2-49E3-BA44-986D-1CDA64E92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779E-B070-7C4B-B506-5C18C577109F}" type="datetimeFigureOut">
              <a:rPr lang="en-US" smtClean="0"/>
              <a:t>10/3/14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1DC2-49E3-BA44-986D-1CDA64E92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779E-B070-7C4B-B506-5C18C577109F}" type="datetimeFigureOut">
              <a:rPr lang="en-US" smtClean="0"/>
              <a:t>10/3/14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1DC2-49E3-BA44-986D-1CDA64E92EF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779E-B070-7C4B-B506-5C18C577109F}" type="datetimeFigureOut">
              <a:rPr lang="en-US" smtClean="0"/>
              <a:t>10/3/14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91DC2-49E3-BA44-986D-1CDA64E92EF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B191DC2-49E3-BA44-986D-1CDA64E92EF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9E6779E-B070-7C4B-B506-5C18C577109F}" type="datetimeFigureOut">
              <a:rPr lang="en-US" smtClean="0"/>
              <a:t>10/3/14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ODzwb90b5qE%23http://www.ted.com/talks/chimamanda_adichie_the_danger_of_a_single_story.html" TargetMode="Externa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119" y="611517"/>
            <a:ext cx="7543800" cy="1771067"/>
          </a:xfrm>
        </p:spPr>
        <p:txBody>
          <a:bodyPr/>
          <a:lstStyle/>
          <a:p>
            <a:pPr algn="ctr"/>
            <a:r>
              <a:rPr lang="en-US" sz="5000" dirty="0" smtClean="0"/>
              <a:t>Today’s Multicultural, Bilingual, &amp; Diverse Schools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575" y="2530616"/>
            <a:ext cx="6461760" cy="1066800"/>
          </a:xfrm>
        </p:spPr>
        <p:txBody>
          <a:bodyPr/>
          <a:lstStyle/>
          <a:p>
            <a:pPr algn="ctr"/>
            <a:r>
              <a:rPr lang="en-US" dirty="0" smtClean="0"/>
              <a:t>SPED 326</a:t>
            </a:r>
          </a:p>
          <a:p>
            <a:pPr algn="ctr"/>
            <a:r>
              <a:rPr lang="en-US" dirty="0" smtClean="0"/>
              <a:t>Fall 2014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46" y="3597416"/>
            <a:ext cx="7841803" cy="235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01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Calibri" charset="0"/>
              </a:rPr>
              <a:t>Why talk about culture?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17713" y="1860028"/>
            <a:ext cx="3696638" cy="4103693"/>
          </a:xfrm>
        </p:spPr>
        <p:txBody>
          <a:bodyPr>
            <a:normAutofit/>
          </a:bodyPr>
          <a:lstStyle/>
          <a:p>
            <a:pPr marL="114300" indent="0" eaLnBrk="1" hangingPunct="1">
              <a:buNone/>
              <a:defRPr/>
            </a:pPr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pPr marL="114300" indent="0" eaLnBrk="1" hangingPunct="1">
              <a:buNone/>
              <a:defRPr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Image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of the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students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pPr marL="114300" indent="0" eaLnBrk="1" hangingPunct="1">
              <a:buNone/>
              <a:defRPr/>
            </a:pPr>
            <a:r>
              <a:rPr lang="en-US" sz="2000" i="1" dirty="0" smtClean="0">
                <a:latin typeface="Calibri"/>
                <a:cs typeface="Calibri"/>
              </a:rPr>
              <a:t>Culture influences what adults assume about children and want for children.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US" sz="2000" dirty="0" smtClean="0">
              <a:latin typeface="Calibri"/>
              <a:cs typeface="Calibri"/>
            </a:endParaRPr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US" sz="2000" dirty="0">
              <a:latin typeface="Calibri"/>
              <a:cs typeface="Calibri"/>
            </a:endParaRPr>
          </a:p>
          <a:p>
            <a:pPr marL="114300" indent="0" eaLnBrk="1" hangingPunct="1">
              <a:buNone/>
              <a:defRPr/>
            </a:pPr>
            <a:r>
              <a:rPr lang="en-US" sz="2400" b="1" dirty="0">
                <a:solidFill>
                  <a:srgbClr val="689C9A"/>
                </a:solidFill>
                <a:latin typeface="Calibri"/>
                <a:cs typeface="Calibri"/>
              </a:rPr>
              <a:t>Theory of </a:t>
            </a:r>
            <a:r>
              <a:rPr lang="en-US" sz="2400" b="1" dirty="0" smtClean="0">
                <a:solidFill>
                  <a:srgbClr val="689C9A"/>
                </a:solidFill>
                <a:latin typeface="Calibri"/>
                <a:cs typeface="Calibri"/>
              </a:rPr>
              <a:t>learning</a:t>
            </a:r>
          </a:p>
          <a:p>
            <a:pPr marL="114300" indent="0" eaLnBrk="1" hangingPunct="1">
              <a:buNone/>
              <a:defRPr/>
            </a:pPr>
            <a:r>
              <a:rPr lang="en-US" sz="2000" i="1" dirty="0" smtClean="0">
                <a:latin typeface="Calibri"/>
                <a:cs typeface="Calibri"/>
              </a:rPr>
              <a:t>Culture influences how children approach learning.</a:t>
            </a:r>
            <a:endParaRPr lang="en-US" sz="2000" i="1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53721"/>
            <a:ext cx="317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1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Being Culturally Responsive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89221" y="2044501"/>
            <a:ext cx="41280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689C9A"/>
                </a:solidFill>
              </a:rPr>
              <a:t>Katy </a:t>
            </a:r>
            <a:r>
              <a:rPr lang="en-US" dirty="0" err="1" smtClean="0">
                <a:solidFill>
                  <a:srgbClr val="689C9A"/>
                </a:solidFill>
              </a:rPr>
              <a:t>LaCroix</a:t>
            </a:r>
            <a:r>
              <a:rPr lang="en-US" dirty="0" smtClean="0">
                <a:solidFill>
                  <a:srgbClr val="689C9A"/>
                </a:solidFill>
              </a:rPr>
              <a:t> (Dolphins)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rgbClr val="689C9A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689C9A"/>
                </a:solidFill>
              </a:rPr>
              <a:t>Darnell Fine (Frogs)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rgbClr val="689C9A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689C9A"/>
                </a:solidFill>
              </a:rPr>
              <a:t>Christopher </a:t>
            </a:r>
            <a:r>
              <a:rPr lang="en-US" dirty="0" err="1" smtClean="0">
                <a:solidFill>
                  <a:srgbClr val="689C9A"/>
                </a:solidFill>
              </a:rPr>
              <a:t>Hoeh</a:t>
            </a:r>
            <a:r>
              <a:rPr lang="en-US" dirty="0" smtClean="0">
                <a:solidFill>
                  <a:srgbClr val="689C9A"/>
                </a:solidFill>
              </a:rPr>
              <a:t> (Monkeys)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rgbClr val="689C9A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689C9A"/>
                </a:solidFill>
              </a:rPr>
              <a:t>Amy </a:t>
            </a:r>
            <a:r>
              <a:rPr lang="en-US" dirty="0" err="1">
                <a:solidFill>
                  <a:srgbClr val="689C9A"/>
                </a:solidFill>
              </a:rPr>
              <a:t>Vatne</a:t>
            </a:r>
            <a:r>
              <a:rPr lang="en-US" dirty="0">
                <a:solidFill>
                  <a:srgbClr val="689C9A"/>
                </a:solidFill>
              </a:rPr>
              <a:t> </a:t>
            </a:r>
            <a:r>
              <a:rPr lang="en-US" dirty="0" err="1" smtClean="0">
                <a:solidFill>
                  <a:srgbClr val="689C9A"/>
                </a:solidFill>
              </a:rPr>
              <a:t>Bintliff</a:t>
            </a:r>
            <a:r>
              <a:rPr lang="en-US" dirty="0" smtClean="0">
                <a:solidFill>
                  <a:srgbClr val="689C9A"/>
                </a:solidFill>
              </a:rPr>
              <a:t> (Roosters)</a:t>
            </a:r>
            <a:endParaRPr lang="en-US" dirty="0">
              <a:solidFill>
                <a:srgbClr val="689C9A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rgbClr val="689C9A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689C9A"/>
                </a:solidFill>
              </a:rPr>
              <a:t>Laurence Tan (Snakes)</a:t>
            </a:r>
            <a:endParaRPr lang="en-US" dirty="0">
              <a:solidFill>
                <a:srgbClr val="689C9A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689C9A"/>
                </a:solidFill>
              </a:rPr>
              <a:t>Anna Baldwin (Wolves)</a:t>
            </a:r>
            <a:endParaRPr lang="en-US" dirty="0">
              <a:solidFill>
                <a:srgbClr val="689C9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00" y="2051279"/>
            <a:ext cx="3086076" cy="31555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300" y="1459100"/>
            <a:ext cx="7993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your animal group, complete the graphic </a:t>
            </a:r>
            <a:r>
              <a:rPr lang="en-US" dirty="0"/>
              <a:t>organizer about your </a:t>
            </a:r>
            <a:r>
              <a:rPr lang="en-US" dirty="0" smtClean="0"/>
              <a:t>video: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0300" y="5610826"/>
            <a:ext cx="777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We will upload your completed graphic organizers to Blackboard to share strategies – so be specific!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13262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Fishbowl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80074" y="1417638"/>
            <a:ext cx="749712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Make a circle around the perimeter of the room with the chairs.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Make a smaller circle of </a:t>
            </a:r>
            <a:r>
              <a:rPr lang="en-US" dirty="0" smtClean="0"/>
              <a:t>5 </a:t>
            </a:r>
            <a:r>
              <a:rPr lang="en-US" dirty="0"/>
              <a:t>chairs in the middle of the room.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Only the </a:t>
            </a:r>
            <a:r>
              <a:rPr lang="en-US" dirty="0" smtClean="0"/>
              <a:t>5 </a:t>
            </a:r>
            <a:r>
              <a:rPr lang="en-US" dirty="0"/>
              <a:t>people in the middle can speak</a:t>
            </a:r>
            <a:r>
              <a:rPr lang="en-US" dirty="0" smtClean="0"/>
              <a:t>.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One person from each group must be represented at all times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Group members on the outside of the circle can tag “in,” but wait until their group representative has made a substantial contribution 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Keep discussion focused on what you learned from the textbook and supplemental readings.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Outer circle </a:t>
            </a:r>
            <a:r>
              <a:rPr lang="en-US" dirty="0"/>
              <a:t>may pose questions to the inner circle.</a:t>
            </a:r>
          </a:p>
        </p:txBody>
      </p:sp>
    </p:spTree>
    <p:extLst>
      <p:ext uri="{BB962C8B-B14F-4D97-AF65-F5344CB8AC3E}">
        <p14:creationId xmlns:p14="http://schemas.microsoft.com/office/powerpoint/2010/main" val="1771769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Fishbowl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730" t="25909" r="13243" b="9488"/>
          <a:stretch/>
        </p:blipFill>
        <p:spPr>
          <a:xfrm>
            <a:off x="1442345" y="2907463"/>
            <a:ext cx="5204985" cy="34963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268705"/>
            <a:ext cx="7193502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First topic: What are the problems in education and specifically special education around culturally and linguistic diversity?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Second topic: What are some strategies that you learned to help you be a culturally responsive teacher?</a:t>
            </a:r>
          </a:p>
        </p:txBody>
      </p:sp>
    </p:spTree>
    <p:extLst>
      <p:ext uri="{BB962C8B-B14F-4D97-AF65-F5344CB8AC3E}">
        <p14:creationId xmlns:p14="http://schemas.microsoft.com/office/powerpoint/2010/main" val="3848616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91" y="1678528"/>
            <a:ext cx="4786554" cy="454047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In what ways do power and privilege create inequitable educational opportunities and outcomes for students from diverse backgrounds?</a:t>
            </a:r>
          </a:p>
          <a:p>
            <a:endParaRPr lang="en-US" dirty="0" smtClean="0"/>
          </a:p>
          <a:p>
            <a:r>
              <a:rPr lang="en-US" dirty="0" smtClean="0"/>
              <a:t>What does this make you think about your role and responsibilities as a future educator?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747" y="2210866"/>
            <a:ext cx="2598591" cy="311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56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Looking Ahead…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94819" cy="4800600"/>
          </a:xfrm>
        </p:spPr>
        <p:txBody>
          <a:bodyPr/>
          <a:lstStyle/>
          <a:p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Next class: Partnerships with Families</a:t>
            </a:r>
          </a:p>
          <a:p>
            <a:endParaRPr lang="en-US" dirty="0" smtClean="0"/>
          </a:p>
          <a:p>
            <a:pPr lvl="0"/>
            <a:r>
              <a:rPr lang="en-US" dirty="0"/>
              <a:t>Read Chapter </a:t>
            </a:r>
            <a:r>
              <a:rPr lang="en-US" dirty="0" smtClean="0"/>
              <a:t>4</a:t>
            </a:r>
          </a:p>
          <a:p>
            <a:endParaRPr lang="en-US" dirty="0" smtClean="0"/>
          </a:p>
          <a:p>
            <a:r>
              <a:rPr lang="en-US" dirty="0" smtClean="0"/>
              <a:t>Application Assignment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796" y="2332843"/>
            <a:ext cx="2467492" cy="323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17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Quiz</a:t>
            </a:r>
            <a:endParaRPr lang="en-US" sz="3600" dirty="0"/>
          </a:p>
          <a:p>
            <a:pPr>
              <a:lnSpc>
                <a:spcPct val="150000"/>
              </a:lnSpc>
            </a:pPr>
            <a:r>
              <a:rPr lang="en-US" sz="3600" dirty="0" smtClean="0"/>
              <a:t>Objectives &amp; Conceptual framework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The Danger of A Single Story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Student Profiles &amp; Single Stories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Culturally Responsive Education</a:t>
            </a:r>
            <a:endParaRPr lang="en-US" sz="3600" dirty="0" smtClean="0"/>
          </a:p>
          <a:p>
            <a:pPr>
              <a:lnSpc>
                <a:spcPct val="150000"/>
              </a:lnSpc>
            </a:pPr>
            <a:r>
              <a:rPr lang="en-US" sz="3600" dirty="0" smtClean="0"/>
              <a:t>Fishbowl Activity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Looking Ahead</a:t>
            </a:r>
          </a:p>
          <a:p>
            <a:endParaRPr lang="en-US" sz="40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39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919" y="1437400"/>
            <a:ext cx="7978406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2400" dirty="0" smtClean="0">
              <a:latin typeface="Calibri"/>
              <a:cs typeface="Calibri"/>
            </a:endParaRPr>
          </a:p>
          <a:p>
            <a:pPr marL="114300" indent="0">
              <a:buNone/>
            </a:pPr>
            <a:r>
              <a:rPr lang="en-US" sz="2400" dirty="0" smtClean="0">
                <a:latin typeface="Calibri"/>
                <a:cs typeface="Calibri"/>
              </a:rPr>
              <a:t>By the end of this session, you will …</a:t>
            </a:r>
          </a:p>
          <a:p>
            <a:pPr marL="11430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r>
              <a:rPr lang="en-US" sz="2400" dirty="0" smtClean="0"/>
              <a:t>Consider how </a:t>
            </a:r>
            <a:r>
              <a:rPr lang="en-US" sz="2400" dirty="0"/>
              <a:t>your own culture, norms and values impact </a:t>
            </a:r>
            <a:r>
              <a:rPr lang="en-US" sz="2400" dirty="0" smtClean="0"/>
              <a:t>your </a:t>
            </a:r>
            <a:r>
              <a:rPr lang="en-US" sz="2400" dirty="0"/>
              <a:t>interactions with diverse students and families</a:t>
            </a:r>
          </a:p>
          <a:p>
            <a:pPr marL="114300" indent="0">
              <a:buNone/>
            </a:pPr>
            <a:endParaRPr lang="en-US" sz="1200" dirty="0" smtClean="0">
              <a:latin typeface="Calibri"/>
              <a:cs typeface="Calibri"/>
            </a:endParaRPr>
          </a:p>
          <a:p>
            <a:endParaRPr lang="en-US" sz="1200" dirty="0" smtClean="0">
              <a:latin typeface="Calibri"/>
              <a:cs typeface="Calibri"/>
            </a:endParaRPr>
          </a:p>
          <a:p>
            <a:r>
              <a:rPr lang="en-US" sz="2400" dirty="0" smtClean="0"/>
              <a:t>Identify </a:t>
            </a:r>
            <a:r>
              <a:rPr lang="en-US" sz="2400" dirty="0"/>
              <a:t>specific skills and strategies for culturally responsive </a:t>
            </a:r>
            <a:r>
              <a:rPr lang="en-US" sz="2400" dirty="0" smtClean="0"/>
              <a:t>teaching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000000"/>
                </a:solidFill>
              </a:rPr>
              <a:t>Discuss the challenges and importance of advocating for students from diverse backgrounds as a teacher.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/>
          </a:p>
          <a:p>
            <a:pPr marL="11430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6762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Conceptual Framework</a:t>
            </a:r>
            <a:endParaRPr lang="en-US" dirty="0"/>
          </a:p>
        </p:txBody>
      </p:sp>
      <p:graphicFrame>
        <p:nvGraphicFramePr>
          <p:cNvPr id="2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9926252"/>
              </p:ext>
            </p:extLst>
          </p:nvPr>
        </p:nvGraphicFramePr>
        <p:xfrm>
          <a:off x="428996" y="724423"/>
          <a:ext cx="7648204" cy="6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8413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lvl="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Which theory describes perceived inherent disadvantages within students’ specific cultural backgrounds?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868680" lvl="1" indent="-457200">
              <a:buFont typeface="+mj-lt"/>
              <a:buAutoNum type="alphaUcPeriod"/>
            </a:pPr>
            <a:r>
              <a:rPr lang="en-US" dirty="0" smtClean="0"/>
              <a:t>Theory of cultural difference</a:t>
            </a:r>
            <a:endParaRPr lang="en-US" dirty="0"/>
          </a:p>
          <a:p>
            <a:pPr marL="868680" lvl="1" indent="-457200">
              <a:buFont typeface="+mj-lt"/>
              <a:buAutoNum type="alphaUcPeriod"/>
            </a:pPr>
            <a:r>
              <a:rPr lang="en-US" dirty="0" smtClean="0"/>
              <a:t>Genetic deficit theory</a:t>
            </a:r>
            <a:endParaRPr lang="en-US" dirty="0"/>
          </a:p>
          <a:p>
            <a:pPr marL="868680" lvl="1" indent="-457200">
              <a:buFont typeface="+mj-lt"/>
              <a:buAutoNum type="alphaUcPeriod"/>
            </a:pPr>
            <a:r>
              <a:rPr lang="en-US" dirty="0" smtClean="0"/>
              <a:t>Cultural reproduction theory</a:t>
            </a:r>
            <a:endParaRPr lang="en-US" dirty="0"/>
          </a:p>
          <a:p>
            <a:pPr marL="868680" lvl="1" indent="-457200">
              <a:buFont typeface="+mj-lt"/>
              <a:buAutoNum type="alphaUcPeriod"/>
            </a:pPr>
            <a:r>
              <a:rPr lang="en-US" dirty="0" smtClean="0"/>
              <a:t>Cultural deficit theory</a:t>
            </a:r>
            <a:endParaRPr lang="en-US" dirty="0"/>
          </a:p>
          <a:p>
            <a:pPr lvl="1"/>
            <a:endParaRPr lang="en-US" dirty="0"/>
          </a:p>
          <a:p>
            <a:pPr marL="571500" lvl="0" indent="-457200">
              <a:buFont typeface="+mj-lt"/>
              <a:buAutoNum type="arabicPeriod" startAt="2"/>
            </a:pPr>
            <a:r>
              <a:rPr lang="en-US" b="1" dirty="0">
                <a:solidFill>
                  <a:srgbClr val="689C9A"/>
                </a:solidFill>
              </a:rPr>
              <a:t>According to your text, which race/ethnicity is most likely to spend time outside the general education setting?</a:t>
            </a:r>
          </a:p>
          <a:p>
            <a:pPr marL="868680" lvl="1" indent="-457200">
              <a:lnSpc>
                <a:spcPct val="110000"/>
              </a:lnSpc>
              <a:buFont typeface="+mj-lt"/>
              <a:buAutoNum type="alphaUcPeriod"/>
            </a:pPr>
            <a:r>
              <a:rPr lang="en-US" dirty="0"/>
              <a:t>American Indian/Alaska Native</a:t>
            </a:r>
          </a:p>
          <a:p>
            <a:pPr marL="868680" lvl="1" indent="-457200">
              <a:lnSpc>
                <a:spcPct val="110000"/>
              </a:lnSpc>
              <a:buFont typeface="+mj-lt"/>
              <a:buAutoNum type="alphaUcPeriod"/>
            </a:pPr>
            <a:r>
              <a:rPr lang="en-US" dirty="0"/>
              <a:t>Black</a:t>
            </a:r>
          </a:p>
          <a:p>
            <a:pPr marL="868680" lvl="1" indent="-457200">
              <a:lnSpc>
                <a:spcPct val="110000"/>
              </a:lnSpc>
              <a:buFont typeface="+mj-lt"/>
              <a:buAutoNum type="alphaUcPeriod"/>
            </a:pPr>
            <a:r>
              <a:rPr lang="en-US" dirty="0"/>
              <a:t>Hispanic</a:t>
            </a:r>
          </a:p>
          <a:p>
            <a:pPr marL="868680" lvl="1" indent="-457200">
              <a:lnSpc>
                <a:spcPct val="110000"/>
              </a:lnSpc>
              <a:buFont typeface="+mj-lt"/>
              <a:buAutoNum type="alphaUcPeriod"/>
            </a:pPr>
            <a:r>
              <a:rPr lang="en-US" dirty="0"/>
              <a:t>Asian/Pacific Islander</a:t>
            </a:r>
          </a:p>
          <a:p>
            <a:pPr marL="868680" lvl="1" indent="-457200">
              <a:buFont typeface="+mj-lt"/>
              <a:buAutoNum type="alphaUcPeriod"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671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983162"/>
          </a:xfrm>
        </p:spPr>
        <p:txBody>
          <a:bodyPr>
            <a:normAutofit fontScale="77500" lnSpcReduction="20000"/>
          </a:bodyPr>
          <a:lstStyle/>
          <a:p>
            <a:pPr marL="571500" lvl="0" indent="-457200">
              <a:buFont typeface="+mj-lt"/>
              <a:buAutoNum type="arabicPeriod" startAt="3"/>
            </a:pPr>
            <a:r>
              <a:rPr lang="en-US" sz="2400" b="1" dirty="0" smtClean="0">
                <a:solidFill>
                  <a:srgbClr val="689C9A"/>
                </a:solidFill>
              </a:rPr>
              <a:t>By </a:t>
            </a:r>
            <a:r>
              <a:rPr lang="en-US" sz="2400" b="1" dirty="0">
                <a:solidFill>
                  <a:srgbClr val="689C9A"/>
                </a:solidFill>
              </a:rPr>
              <a:t>taking an ecological perspective, culturally responsive educators can:</a:t>
            </a:r>
          </a:p>
          <a:p>
            <a:pPr marL="868680" lvl="1" indent="-457200">
              <a:lnSpc>
                <a:spcPct val="120000"/>
              </a:lnSpc>
              <a:buFont typeface="+mj-lt"/>
              <a:buAutoNum type="alphaUcPeriod"/>
            </a:pPr>
            <a:r>
              <a:rPr lang="en-US" dirty="0"/>
              <a:t>Understand the powerful influence of factors at multiple “layers” that impact a student and align with race, language, and poverty.</a:t>
            </a:r>
          </a:p>
          <a:p>
            <a:pPr marL="868680" lvl="1" indent="-457200">
              <a:lnSpc>
                <a:spcPct val="120000"/>
              </a:lnSpc>
              <a:buFont typeface="+mj-lt"/>
              <a:buAutoNum type="alphaUcPeriod"/>
            </a:pPr>
            <a:r>
              <a:rPr lang="en-US" dirty="0"/>
              <a:t>Identify and proactively address the barriers at multiple levels to support positive student outcomes.</a:t>
            </a:r>
          </a:p>
          <a:p>
            <a:pPr marL="868680" lvl="1" indent="-457200">
              <a:lnSpc>
                <a:spcPct val="120000"/>
              </a:lnSpc>
              <a:buFont typeface="+mj-lt"/>
              <a:buAutoNum type="alphaUcPeriod"/>
            </a:pPr>
            <a:r>
              <a:rPr lang="en-US" dirty="0"/>
              <a:t>Advocate for systems change.</a:t>
            </a:r>
          </a:p>
          <a:p>
            <a:pPr marL="868680" lvl="1" indent="-457200">
              <a:lnSpc>
                <a:spcPct val="120000"/>
              </a:lnSpc>
              <a:buFont typeface="+mj-lt"/>
              <a:buAutoNum type="alphaUcPeriod"/>
            </a:pPr>
            <a:r>
              <a:rPr lang="en-US" dirty="0"/>
              <a:t>A and B</a:t>
            </a:r>
          </a:p>
          <a:p>
            <a:pPr marL="868680" lvl="1" indent="-457200">
              <a:lnSpc>
                <a:spcPct val="120000"/>
              </a:lnSpc>
              <a:buFont typeface="+mj-lt"/>
              <a:buAutoNum type="alphaUcPeriod"/>
            </a:pPr>
            <a:r>
              <a:rPr lang="en-US" dirty="0"/>
              <a:t>All of the above</a:t>
            </a:r>
          </a:p>
          <a:p>
            <a:pPr marL="571500" lvl="0" indent="-457200">
              <a:buFont typeface="+mj-lt"/>
              <a:buAutoNum type="arabicPeriod" startAt="4"/>
            </a:pPr>
            <a:endParaRPr lang="en-US" sz="2400" b="1" dirty="0" smtClean="0">
              <a:solidFill>
                <a:srgbClr val="689C9A"/>
              </a:solidFill>
            </a:endParaRPr>
          </a:p>
          <a:p>
            <a:pPr marL="571500" lvl="0" indent="-457200">
              <a:buFont typeface="+mj-lt"/>
              <a:buAutoNum type="arabicPeriod" startAt="4"/>
            </a:pPr>
            <a:r>
              <a:rPr lang="en-US" sz="2400" b="1" dirty="0" smtClean="0">
                <a:solidFill>
                  <a:srgbClr val="689C9A"/>
                </a:solidFill>
              </a:rPr>
              <a:t>Which </a:t>
            </a:r>
            <a:r>
              <a:rPr lang="en-US" sz="2400" b="1" dirty="0">
                <a:solidFill>
                  <a:srgbClr val="689C9A"/>
                </a:solidFill>
              </a:rPr>
              <a:t>of the following is NOT a strategy of culturally responsive teaching?</a:t>
            </a:r>
          </a:p>
          <a:p>
            <a:pPr marL="868680" lvl="1" indent="-457200">
              <a:lnSpc>
                <a:spcPct val="120000"/>
              </a:lnSpc>
              <a:buFont typeface="+mj-lt"/>
              <a:buAutoNum type="alphaUcPeriod"/>
            </a:pPr>
            <a:r>
              <a:rPr lang="en-US" dirty="0"/>
              <a:t>Teachers self reflect on their own cultural identity.</a:t>
            </a:r>
          </a:p>
          <a:p>
            <a:pPr marL="868680" lvl="1" indent="-457200">
              <a:lnSpc>
                <a:spcPct val="120000"/>
              </a:lnSpc>
              <a:buFont typeface="+mj-lt"/>
              <a:buAutoNum type="alphaUcPeriod"/>
            </a:pPr>
            <a:r>
              <a:rPr lang="en-US" dirty="0"/>
              <a:t>Learning instructional strategies that support African American students and implementing these methods with all African American students.</a:t>
            </a:r>
          </a:p>
          <a:p>
            <a:pPr marL="868680" lvl="1" indent="-457200">
              <a:lnSpc>
                <a:spcPct val="120000"/>
              </a:lnSpc>
              <a:buFont typeface="+mj-lt"/>
              <a:buAutoNum type="alphaUcPeriod"/>
            </a:pPr>
            <a:r>
              <a:rPr lang="en-US" dirty="0"/>
              <a:t>Teachers get involved in the greater community outside their school.</a:t>
            </a:r>
          </a:p>
          <a:p>
            <a:pPr marL="868680" lvl="1" indent="-457200">
              <a:lnSpc>
                <a:spcPct val="120000"/>
              </a:lnSpc>
              <a:buFont typeface="+mj-lt"/>
              <a:buAutoNum type="alphaUcPeriod"/>
            </a:pPr>
            <a:r>
              <a:rPr lang="en-US" dirty="0"/>
              <a:t>Implementing the adapted posture of cultural reciprocity</a:t>
            </a:r>
            <a:r>
              <a:rPr lang="en-US" dirty="0" smtClean="0"/>
              <a:t>.</a:t>
            </a:r>
            <a:endParaRPr lang="en-US" sz="2400" dirty="0" smtClean="0"/>
          </a:p>
          <a:p>
            <a:pPr marL="571500" indent="-457200">
              <a:buFont typeface="+mj-lt"/>
              <a:buAutoNum type="arabicPeriod" startAt="4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726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68680" lvl="1" indent="-457200">
              <a:buFont typeface="+mj-lt"/>
              <a:buAutoNum type="alphaUcPeriod"/>
            </a:pPr>
            <a:endParaRPr lang="en-US" dirty="0"/>
          </a:p>
          <a:p>
            <a:pPr marL="571500" lvl="0" indent="-457200">
              <a:lnSpc>
                <a:spcPct val="110000"/>
              </a:lnSpc>
              <a:buFont typeface="+mj-lt"/>
              <a:buAutoNum type="arabicPeriod" startAt="5"/>
            </a:pPr>
            <a:r>
              <a:rPr lang="en-US" sz="2000" b="1" dirty="0" smtClean="0">
                <a:solidFill>
                  <a:srgbClr val="689C9A"/>
                </a:solidFill>
              </a:rPr>
              <a:t>According to your text, a dual language learner who speaks Spanish at home may: </a:t>
            </a:r>
          </a:p>
          <a:p>
            <a:pPr marL="868680" lvl="1" indent="-457200">
              <a:lnSpc>
                <a:spcPct val="110000"/>
              </a:lnSpc>
              <a:buFont typeface="+mj-lt"/>
              <a:buAutoNum type="alphaUcPeriod"/>
            </a:pPr>
            <a:r>
              <a:rPr lang="en-US" dirty="0" smtClean="0"/>
              <a:t>Be at risk for </a:t>
            </a:r>
            <a:r>
              <a:rPr lang="en-US" dirty="0" err="1" smtClean="0"/>
              <a:t>mis</a:t>
            </a:r>
            <a:r>
              <a:rPr lang="en-US" dirty="0" smtClean="0"/>
              <a:t>-identification in special education</a:t>
            </a:r>
            <a:endParaRPr lang="en-US" dirty="0"/>
          </a:p>
          <a:p>
            <a:pPr marL="868680" lvl="1" indent="-457200">
              <a:lnSpc>
                <a:spcPct val="110000"/>
              </a:lnSpc>
              <a:buFont typeface="+mj-lt"/>
              <a:buAutoNum type="alphaUcPeriod"/>
            </a:pPr>
            <a:r>
              <a:rPr lang="en-US" dirty="0" smtClean="0"/>
              <a:t>Celebrate </a:t>
            </a:r>
            <a:r>
              <a:rPr lang="en-US" dirty="0" err="1" smtClean="0"/>
              <a:t>Cinco</a:t>
            </a:r>
            <a:r>
              <a:rPr lang="en-US" dirty="0" smtClean="0"/>
              <a:t> de Mayo</a:t>
            </a:r>
            <a:endParaRPr lang="en-US" dirty="0"/>
          </a:p>
          <a:p>
            <a:pPr marL="868680" lvl="1" indent="-457200">
              <a:lnSpc>
                <a:spcPct val="110000"/>
              </a:lnSpc>
              <a:buFont typeface="+mj-lt"/>
              <a:buAutoNum type="alphaUcPeriod"/>
            </a:pPr>
            <a:r>
              <a:rPr lang="en-US" dirty="0" smtClean="0"/>
              <a:t>Go through a silent period for 12-18 months</a:t>
            </a:r>
            <a:endParaRPr lang="en-US" dirty="0"/>
          </a:p>
          <a:p>
            <a:pPr marL="868680" lvl="1" indent="-457200">
              <a:lnSpc>
                <a:spcPct val="110000"/>
              </a:lnSpc>
              <a:buFont typeface="+mj-lt"/>
              <a:buAutoNum type="alphaUcPeriod"/>
            </a:pPr>
            <a:r>
              <a:rPr lang="en-US" dirty="0"/>
              <a:t>All of the </a:t>
            </a:r>
            <a:r>
              <a:rPr lang="en-US" dirty="0" smtClean="0"/>
              <a:t>above</a:t>
            </a:r>
          </a:p>
          <a:p>
            <a:pPr marL="868680" lvl="1" indent="-457200">
              <a:lnSpc>
                <a:spcPct val="110000"/>
              </a:lnSpc>
              <a:buFont typeface="+mj-lt"/>
              <a:buAutoNum type="alphaUcPeriod"/>
            </a:pPr>
            <a:r>
              <a:rPr lang="en-US" dirty="0" smtClean="0"/>
              <a:t>A and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74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Danger of a Single Story</a:t>
            </a:r>
            <a:endParaRPr lang="en-US" dirty="0"/>
          </a:p>
        </p:txBody>
      </p:sp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04" y="1905000"/>
            <a:ext cx="6584092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199" y="5589711"/>
            <a:ext cx="71307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Think-Pair-Share</a:t>
            </a:r>
          </a:p>
          <a:p>
            <a:pPr algn="ctr"/>
            <a:r>
              <a:rPr lang="en-US" dirty="0"/>
              <a:t>Reflect on </a:t>
            </a:r>
            <a:r>
              <a:rPr lang="en-US" dirty="0" err="1"/>
              <a:t>Chimamanda’s</a:t>
            </a:r>
            <a:r>
              <a:rPr lang="en-US" dirty="0"/>
              <a:t> </a:t>
            </a:r>
            <a:r>
              <a:rPr lang="en-US" dirty="0" smtClean="0"/>
              <a:t>story. </a:t>
            </a:r>
          </a:p>
          <a:p>
            <a:pPr algn="ctr"/>
            <a:r>
              <a:rPr lang="en-US" dirty="0" smtClean="0"/>
              <a:t>When have you viewed </a:t>
            </a:r>
            <a:r>
              <a:rPr lang="en-US" dirty="0"/>
              <a:t>a person based on a single story. What happened? </a:t>
            </a:r>
            <a:r>
              <a:rPr lang="en-US" dirty="0" smtClean="0"/>
              <a:t> What </a:t>
            </a:r>
            <a:r>
              <a:rPr lang="en-US" dirty="0"/>
              <a:t>is the danger of </a:t>
            </a:r>
            <a:r>
              <a:rPr lang="en-US" dirty="0" smtClean="0"/>
              <a:t>single stories in </a:t>
            </a:r>
            <a:r>
              <a:rPr lang="en-US" dirty="0"/>
              <a:t>the school context?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768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2F2B20"/>
                </a:solidFill>
              </a:rPr>
              <a:t>Single Stories of Students?</a:t>
            </a:r>
            <a:endParaRPr lang="en-US" dirty="0">
              <a:solidFill>
                <a:srgbClr val="2F2B2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007" y="1487906"/>
            <a:ext cx="4489193" cy="3496620"/>
          </a:xfrm>
        </p:spPr>
        <p:txBody>
          <a:bodyPr>
            <a:normAutofit/>
          </a:bodyPr>
          <a:lstStyle/>
          <a:p>
            <a:pPr indent="-342900">
              <a:defRPr/>
            </a:pPr>
            <a:r>
              <a:rPr lang="en-US" dirty="0" smtClean="0"/>
              <a:t>Form groups based on the student profile handout</a:t>
            </a:r>
          </a:p>
          <a:p>
            <a:pPr indent="-342900">
              <a:defRPr/>
            </a:pPr>
            <a:endParaRPr lang="en-US" dirty="0" smtClean="0"/>
          </a:p>
          <a:p>
            <a:pPr indent="-342900">
              <a:defRPr/>
            </a:pPr>
            <a:r>
              <a:rPr lang="en-US" dirty="0" smtClean="0"/>
              <a:t>Discuss prompts (1 person record)</a:t>
            </a:r>
          </a:p>
          <a:p>
            <a:pPr indent="-342900">
              <a:defRPr/>
            </a:pPr>
            <a:endParaRPr lang="en-US" dirty="0" smtClean="0"/>
          </a:p>
          <a:p>
            <a:pPr indent="-342900">
              <a:defRPr/>
            </a:pPr>
            <a:r>
              <a:rPr lang="en-US" dirty="0" smtClean="0"/>
              <a:t>In what ways </a:t>
            </a:r>
            <a:r>
              <a:rPr lang="en-US" dirty="0" smtClean="0"/>
              <a:t>might you as a teacher advocate for a more culturally responsive view in order to help </a:t>
            </a:r>
            <a:r>
              <a:rPr lang="en-US" dirty="0" smtClean="0"/>
              <a:t>this student </a:t>
            </a:r>
            <a:r>
              <a:rPr lang="en-US" dirty="0" smtClean="0"/>
              <a:t>be successful?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60" y="1487905"/>
            <a:ext cx="2887361" cy="349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6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1093</TotalTime>
  <Words>899</Words>
  <Application>Microsoft Macintosh PowerPoint</Application>
  <PresentationFormat>On-screen Show (4:3)</PresentationFormat>
  <Paragraphs>144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Adjacency</vt:lpstr>
      <vt:lpstr>Today’s Multicultural, Bilingual, &amp; Diverse Schools</vt:lpstr>
      <vt:lpstr>Agenda</vt:lpstr>
      <vt:lpstr>Objectives</vt:lpstr>
      <vt:lpstr>Conceptual Framework</vt:lpstr>
      <vt:lpstr>Quiz</vt:lpstr>
      <vt:lpstr>Quiz cont.</vt:lpstr>
      <vt:lpstr>Quiz cont.</vt:lpstr>
      <vt:lpstr>The Danger of a Single Story</vt:lpstr>
      <vt:lpstr>Single Stories of Students?</vt:lpstr>
      <vt:lpstr>Why talk about culture?</vt:lpstr>
      <vt:lpstr>Being Culturally Responsive</vt:lpstr>
      <vt:lpstr>Fishbowl</vt:lpstr>
      <vt:lpstr>Fishbowl</vt:lpstr>
      <vt:lpstr>Closure</vt:lpstr>
      <vt:lpstr>Looking Ahead…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the Individualized Education Plan (IEP)</dc:title>
  <dc:creator>Molly Baustien</dc:creator>
  <cp:lastModifiedBy>Tufts User</cp:lastModifiedBy>
  <cp:revision>92</cp:revision>
  <cp:lastPrinted>2014-09-20T13:33:02Z</cp:lastPrinted>
  <dcterms:created xsi:type="dcterms:W3CDTF">2014-09-04T13:01:35Z</dcterms:created>
  <dcterms:modified xsi:type="dcterms:W3CDTF">2014-10-04T01:37:47Z</dcterms:modified>
</cp:coreProperties>
</file>